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56" r:id="rId5"/>
    <p:sldId id="257" r:id="rId6"/>
    <p:sldId id="258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3532-01C2-49BC-A5D3-383C6657BCB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1384-2E04-4367-89CA-48D0B1212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1384-2E04-4367-89CA-48D0B1212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7992CB-7354-4DC0-834A-BAA9FC81948C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2F21F9-D1D9-48D5-9744-33658635E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8686800" cy="6096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Eccentric Std" pitchFamily="50" charset="0"/>
              </a:rPr>
              <a:t>Animal Farm</a:t>
            </a:r>
            <a:br>
              <a:rPr lang="en-US" sz="4000" i="1" dirty="0" smtClean="0">
                <a:latin typeface="Eccentric Std" pitchFamily="50" charset="0"/>
              </a:rPr>
            </a:br>
            <a:r>
              <a:rPr lang="en-US" sz="2500" dirty="0" smtClean="0">
                <a:latin typeface="Eccentric Std" pitchFamily="50" charset="0"/>
              </a:rPr>
              <a:t>Characters</a:t>
            </a:r>
            <a:endParaRPr lang="en-US" sz="2500" dirty="0">
              <a:latin typeface="Eccentric Std" pitchFamily="5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Clever raven who promises 				Sugarcandy Mountain</a:t>
            </a:r>
          </a:p>
          <a:p>
            <a:r>
              <a:rPr lang="en-US" dirty="0" smtClean="0"/>
              <a:t>Does not work, just tells stories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Orwell’s view of the church</a:t>
            </a:r>
          </a:p>
          <a:p>
            <a:r>
              <a:rPr lang="en-US" dirty="0" smtClean="0"/>
              <a:t>Marx’s view that “religion is the opiate of the people”</a:t>
            </a:r>
            <a:endParaRPr lang="en-US" dirty="0"/>
          </a:p>
        </p:txBody>
      </p:sp>
      <p:pic>
        <p:nvPicPr>
          <p:cNvPr id="5127" name="Picture 7" descr="C:\Documents and Settings\lrice\Local Settings\Temporary Internet Files\Content.IE5\BOX9ASKS\MCAN0128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232553" cy="3429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990600"/>
          </a:xfrm>
        </p:spPr>
        <p:txBody>
          <a:bodyPr/>
          <a:lstStyle/>
          <a:p>
            <a:r>
              <a:rPr lang="en-US" dirty="0" smtClean="0"/>
              <a:t>Moses</a:t>
            </a:r>
            <a:endParaRPr lang="en-US" dirty="0"/>
          </a:p>
        </p:txBody>
      </p:sp>
      <p:pic>
        <p:nvPicPr>
          <p:cNvPr id="5124" name="Picture 4" descr="C:\Program Files\Microsoft Office\Media\CntCD1\ClipArt1\j021199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419600"/>
            <a:ext cx="1713586" cy="18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vain, flighty horse</a:t>
            </a:r>
          </a:p>
          <a:p>
            <a:r>
              <a:rPr lang="en-US" dirty="0" smtClean="0"/>
              <a:t>Enjoys her perks (sugar and ribbons)</a:t>
            </a:r>
          </a:p>
          <a:p>
            <a:r>
              <a:rPr lang="en-US" dirty="0" smtClean="0"/>
              <a:t>Doesn’t care much about politics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Middle class skilled workers who are accustomed to good pay and good benefits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 Mollie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1828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Knowledgeable goat (reads to Clover)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Educated working class – takes no action though they oppose the new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 Muriel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371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9800"/>
            <a:ext cx="2114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Ordinary creatures who believed what they were told, forgot what they knew, and accepted whatever  was happening through fear and inertia.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Russian </a:t>
            </a:r>
            <a:r>
              <a:rPr lang="en-US" smtClean="0"/>
              <a:t>people 						during </a:t>
            </a:r>
            <a:r>
              <a:rPr lang="en-US" dirty="0" smtClean="0"/>
              <a:t>time of U.S.S.R.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Animals</a:t>
            </a:r>
            <a:endParaRPr lang="en-US" dirty="0"/>
          </a:p>
        </p:txBody>
      </p:sp>
      <p:pic>
        <p:nvPicPr>
          <p:cNvPr id="4" name="Picture 3" descr="farmyard 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04800"/>
            <a:ext cx="2881312" cy="2120646"/>
          </a:xfrm>
          <a:prstGeom prst="rect">
            <a:avLst/>
          </a:prstGeom>
        </p:spPr>
      </p:pic>
      <p:pic>
        <p:nvPicPr>
          <p:cNvPr id="5" name="Picture 4" descr="Russian 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57600"/>
            <a:ext cx="3534493" cy="234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Bluebell and Jesse give their puppies to Napoleon, who raises them to be his enforcers and </a:t>
            </a:r>
            <a:r>
              <a:rPr lang="en-US" dirty="0" err="1" smtClean="0"/>
              <a:t>priveleged</a:t>
            </a:r>
            <a:r>
              <a:rPr lang="en-US" dirty="0" smtClean="0"/>
              <a:t> bodyguards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KGB or bodyguards of Stalin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028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95600"/>
            <a:ext cx="2438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Surround and support Napoleon</a:t>
            </a:r>
          </a:p>
          <a:p>
            <a:r>
              <a:rPr lang="en-US" dirty="0" smtClean="0"/>
              <a:t>Live in luxury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Communist party loyalist – friends of Stalin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Pigs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6050"/>
            <a:ext cx="6400799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Owner of </a:t>
            </a:r>
            <a:r>
              <a:rPr lang="en-US" dirty="0" err="1" smtClean="0"/>
              <a:t>Pinchfield</a:t>
            </a:r>
            <a:r>
              <a:rPr lang="en-US" dirty="0" smtClean="0"/>
              <a:t> Farm</a:t>
            </a:r>
          </a:p>
          <a:p>
            <a:r>
              <a:rPr lang="en-US" dirty="0" smtClean="0"/>
              <a:t>Neighboring farmer</a:t>
            </a:r>
          </a:p>
          <a:p>
            <a:r>
              <a:rPr lang="en-US" dirty="0" smtClean="0"/>
              <a:t>Proves to be untrustworthy: steals then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Pinchfield</a:t>
            </a:r>
            <a:r>
              <a:rPr lang="en-US" dirty="0" smtClean="0"/>
              <a:t> is Germany</a:t>
            </a:r>
          </a:p>
          <a:p>
            <a:r>
              <a:rPr lang="en-US" dirty="0" smtClean="0"/>
              <a:t>Frederick is Hitler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Frederick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381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1057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Owner of </a:t>
            </a:r>
            <a:r>
              <a:rPr lang="en-US" dirty="0" err="1" smtClean="0"/>
              <a:t>Foxwood</a:t>
            </a:r>
            <a:r>
              <a:rPr lang="en-US" dirty="0" smtClean="0"/>
              <a:t> Farm</a:t>
            </a:r>
          </a:p>
          <a:p>
            <a:r>
              <a:rPr lang="en-US" dirty="0" smtClean="0"/>
              <a:t>Easygoing, gentleman farmer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Foxwood</a:t>
            </a:r>
            <a:r>
              <a:rPr lang="en-US" dirty="0" smtClean="0"/>
              <a:t> is England</a:t>
            </a:r>
          </a:p>
          <a:p>
            <a:r>
              <a:rPr lang="en-US" dirty="0" smtClean="0"/>
              <a:t>Pilkington is Prime Minister Chamberlain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Pilkington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Solicitor (lawyer) Napoleon hires to represent Animal Farm to humans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Ambassadors and PR men who made Russia look good to the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Whymper</a:t>
            </a:r>
            <a:endParaRPr lang="en-US" dirty="0"/>
          </a:p>
        </p:txBody>
      </p:sp>
      <p:pic>
        <p:nvPicPr>
          <p:cNvPr id="7170" name="Picture 2" descr="C:\Program Files\Microsoft Office\Media\CntCD1\Animated\j01781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1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om flag 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2657475" cy="2657475"/>
          </a:xfrm>
          <a:prstGeom prst="rect">
            <a:avLst/>
          </a:prstGeom>
        </p:spPr>
      </p:pic>
      <p:pic>
        <p:nvPicPr>
          <p:cNvPr id="4" name="Picture 3" descr="flag p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05200"/>
            <a:ext cx="2781300" cy="2768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FYI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 of </a:t>
            </a:r>
            <a:r>
              <a:rPr lang="en-US" i="1" dirty="0" smtClean="0"/>
              <a:t>Animal Farm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Communist Flag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Farm Flag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Original owner of Manor Farm</a:t>
            </a:r>
          </a:p>
          <a:p>
            <a:r>
              <a:rPr lang="en-US" sz="3600" dirty="0" smtClean="0"/>
              <a:t>Farm suffers under his incompetence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The last of the Czars (old government)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Mr. Jones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 descr="C:\Program Files\Microsoft Office\Media\CntCD1\ClipArt3\j02385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1219200" cy="971550"/>
          </a:xfrm>
          <a:prstGeom prst="rect">
            <a:avLst/>
          </a:prstGeom>
          <a:noFill/>
        </p:spPr>
      </p:pic>
      <p:pic>
        <p:nvPicPr>
          <p:cNvPr id="4109" name="Picture 13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1219200" cy="971550"/>
          </a:xfrm>
          <a:prstGeom prst="rect">
            <a:avLst/>
          </a:prstGeom>
          <a:noFill/>
        </p:spPr>
      </p:pic>
      <p:pic>
        <p:nvPicPr>
          <p:cNvPr id="4110" name="Picture 14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19600"/>
            <a:ext cx="1219200" cy="971550"/>
          </a:xfrm>
          <a:prstGeom prst="rect">
            <a:avLst/>
          </a:prstGeom>
          <a:noFill/>
        </p:spPr>
      </p:pic>
      <p:pic>
        <p:nvPicPr>
          <p:cNvPr id="4111" name="Picture 15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800600"/>
            <a:ext cx="1219200" cy="971550"/>
          </a:xfrm>
          <a:prstGeom prst="rect">
            <a:avLst/>
          </a:prstGeom>
          <a:noFill/>
        </p:spPr>
      </p:pic>
      <p:pic>
        <p:nvPicPr>
          <p:cNvPr id="4112" name="Picture 16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1219200" cy="971550"/>
          </a:xfrm>
          <a:prstGeom prst="rect">
            <a:avLst/>
          </a:prstGeom>
          <a:noFill/>
        </p:spPr>
      </p:pic>
      <p:pic>
        <p:nvPicPr>
          <p:cNvPr id="4113" name="Picture 17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219200" cy="971550"/>
          </a:xfrm>
          <a:prstGeom prst="rect">
            <a:avLst/>
          </a:prstGeom>
          <a:noFill/>
        </p:spPr>
      </p:pic>
      <p:pic>
        <p:nvPicPr>
          <p:cNvPr id="4114" name="Picture 18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295400"/>
            <a:ext cx="1219200" cy="971550"/>
          </a:xfrm>
          <a:prstGeom prst="rect">
            <a:avLst/>
          </a:prstGeom>
          <a:noFill/>
        </p:spPr>
      </p:pic>
      <p:pic>
        <p:nvPicPr>
          <p:cNvPr id="4115" name="Picture 19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0"/>
            <a:ext cx="1219200" cy="971550"/>
          </a:xfrm>
          <a:prstGeom prst="rect">
            <a:avLst/>
          </a:prstGeom>
          <a:noFill/>
        </p:spPr>
      </p:pic>
      <p:pic>
        <p:nvPicPr>
          <p:cNvPr id="4116" name="Picture 20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1219200" cy="971550"/>
          </a:xfrm>
          <a:prstGeom prst="rect">
            <a:avLst/>
          </a:prstGeom>
          <a:noFill/>
        </p:spPr>
      </p:pic>
      <p:pic>
        <p:nvPicPr>
          <p:cNvPr id="4117" name="Picture 21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1219200" cy="971550"/>
          </a:xfrm>
          <a:prstGeom prst="rect">
            <a:avLst/>
          </a:prstGeom>
          <a:noFill/>
        </p:spPr>
      </p:pic>
      <p:pic>
        <p:nvPicPr>
          <p:cNvPr id="4118" name="Picture 22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"/>
            <a:ext cx="1219200" cy="971550"/>
          </a:xfrm>
          <a:prstGeom prst="rect">
            <a:avLst/>
          </a:prstGeom>
          <a:noFill/>
        </p:spPr>
      </p:pic>
      <p:pic>
        <p:nvPicPr>
          <p:cNvPr id="4119" name="Picture 23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038600"/>
            <a:ext cx="1219200" cy="971550"/>
          </a:xfrm>
          <a:prstGeom prst="rect">
            <a:avLst/>
          </a:prstGeom>
          <a:noFill/>
        </p:spPr>
      </p:pic>
      <p:pic>
        <p:nvPicPr>
          <p:cNvPr id="4120" name="Picture 24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1219200" cy="971550"/>
          </a:xfrm>
          <a:prstGeom prst="rect">
            <a:avLst/>
          </a:prstGeom>
          <a:noFill/>
        </p:spPr>
      </p:pic>
      <p:pic>
        <p:nvPicPr>
          <p:cNvPr id="4121" name="Picture 25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1219200" cy="971550"/>
          </a:xfrm>
          <a:prstGeom prst="rect">
            <a:avLst/>
          </a:prstGeom>
          <a:noFill/>
        </p:spPr>
      </p:pic>
      <p:pic>
        <p:nvPicPr>
          <p:cNvPr id="4122" name="Picture 26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1219200" cy="971550"/>
          </a:xfrm>
          <a:prstGeom prst="rect">
            <a:avLst/>
          </a:prstGeom>
          <a:noFill/>
        </p:spPr>
      </p:pic>
      <p:pic>
        <p:nvPicPr>
          <p:cNvPr id="4123" name="Picture 27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1219200" cy="971550"/>
          </a:xfrm>
          <a:prstGeom prst="rect">
            <a:avLst/>
          </a:prstGeom>
          <a:noFill/>
        </p:spPr>
      </p:pic>
      <p:pic>
        <p:nvPicPr>
          <p:cNvPr id="4124" name="Picture 28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638800"/>
            <a:ext cx="1219200" cy="971550"/>
          </a:xfrm>
          <a:prstGeom prst="rect">
            <a:avLst/>
          </a:prstGeom>
          <a:noFill/>
        </p:spPr>
      </p:pic>
      <p:pic>
        <p:nvPicPr>
          <p:cNvPr id="4125" name="Picture 29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0"/>
            <a:ext cx="1219200" cy="971550"/>
          </a:xfrm>
          <a:prstGeom prst="rect">
            <a:avLst/>
          </a:prstGeom>
          <a:noFill/>
        </p:spPr>
      </p:pic>
      <p:pic>
        <p:nvPicPr>
          <p:cNvPr id="4126" name="Picture 30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43225"/>
            <a:ext cx="1219200" cy="971550"/>
          </a:xfrm>
          <a:prstGeom prst="rect">
            <a:avLst/>
          </a:prstGeom>
          <a:noFill/>
        </p:spPr>
      </p:pic>
      <p:pic>
        <p:nvPicPr>
          <p:cNvPr id="4127" name="Picture 31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43225"/>
            <a:ext cx="1219200" cy="971550"/>
          </a:xfrm>
          <a:prstGeom prst="rect">
            <a:avLst/>
          </a:prstGeom>
          <a:noFill/>
        </p:spPr>
      </p:pic>
      <p:pic>
        <p:nvPicPr>
          <p:cNvPr id="4128" name="Picture 32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1219200" cy="971550"/>
          </a:xfrm>
          <a:prstGeom prst="rect">
            <a:avLst/>
          </a:prstGeom>
          <a:noFill/>
        </p:spPr>
      </p:pic>
      <p:pic>
        <p:nvPicPr>
          <p:cNvPr id="4129" name="Picture 33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1219200" cy="971550"/>
          </a:xfrm>
          <a:prstGeom prst="rect">
            <a:avLst/>
          </a:prstGeom>
          <a:noFill/>
        </p:spPr>
      </p:pic>
      <p:pic>
        <p:nvPicPr>
          <p:cNvPr id="4130" name="Picture 34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533400"/>
            <a:ext cx="1219200" cy="9715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 algn="ctr"/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The End</a:t>
            </a:r>
            <a:endParaRPr lang="en-US" sz="9600" dirty="0"/>
          </a:p>
        </p:txBody>
      </p:sp>
      <p:pic>
        <p:nvPicPr>
          <p:cNvPr id="4131" name="Picture 35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638800"/>
            <a:ext cx="1219200" cy="971550"/>
          </a:xfrm>
          <a:prstGeom prst="rect">
            <a:avLst/>
          </a:prstGeom>
          <a:noFill/>
        </p:spPr>
      </p:pic>
      <p:pic>
        <p:nvPicPr>
          <p:cNvPr id="4132" name="Picture 36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1219200" cy="971550"/>
          </a:xfrm>
          <a:prstGeom prst="rect">
            <a:avLst/>
          </a:prstGeom>
          <a:noFill/>
        </p:spPr>
      </p:pic>
      <p:pic>
        <p:nvPicPr>
          <p:cNvPr id="4133" name="Picture 37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1219200" cy="971550"/>
          </a:xfrm>
          <a:prstGeom prst="rect">
            <a:avLst/>
          </a:prstGeom>
          <a:noFill/>
        </p:spPr>
      </p:pic>
      <p:pic>
        <p:nvPicPr>
          <p:cNvPr id="4134" name="Picture 38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1219200" cy="971550"/>
          </a:xfrm>
          <a:prstGeom prst="rect">
            <a:avLst/>
          </a:prstGeom>
          <a:noFill/>
        </p:spPr>
      </p:pic>
      <p:pic>
        <p:nvPicPr>
          <p:cNvPr id="4135" name="Picture 39" descr="C:\Program Files\Microsoft Office\Media\CntCD1\Animated\j0213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12192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lrice\Local Settings\Temporary Internet Files\Content.IE5\BOX9ASKS\MCj03295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85800"/>
            <a:ext cx="4038600" cy="2667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Pure-bred pig</a:t>
            </a:r>
          </a:p>
          <a:p>
            <a:r>
              <a:rPr lang="en-US" dirty="0" smtClean="0"/>
              <a:t>Grandfatherly</a:t>
            </a:r>
          </a:p>
          <a:p>
            <a:r>
              <a:rPr lang="en-US" dirty="0" smtClean="0"/>
              <a:t>Philosopher of Change</a:t>
            </a:r>
          </a:p>
          <a:p>
            <a:r>
              <a:rPr lang="en-US" dirty="0" smtClean="0"/>
              <a:t>INSPIRES the rebellion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Karl Marx 			Author: 								Communist Manifesto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Old Major</a:t>
            </a:r>
            <a:endParaRPr lang="en-US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Pig who wants to be a leader</a:t>
            </a:r>
          </a:p>
          <a:p>
            <a:r>
              <a:rPr lang="en-US" dirty="0" smtClean="0"/>
              <a:t>Persuasive speaker</a:t>
            </a:r>
          </a:p>
          <a:p>
            <a:r>
              <a:rPr lang="en-US" dirty="0" smtClean="0"/>
              <a:t>Argues with Napoleon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Trotsky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	</a:t>
            </a:r>
            <a:endParaRPr lang="en-US" dirty="0"/>
          </a:p>
        </p:txBody>
      </p:sp>
      <p:pic>
        <p:nvPicPr>
          <p:cNvPr id="4" name="Picture 3" descr="C:\Documents and Settings\lrice\Local Settings\Temporary Internet Files\Content.IE5\1VVJNEDY\MCj03641920000[1]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1000" y="1752600"/>
            <a:ext cx="4114800" cy="28194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2095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Betrays </a:t>
            </a:r>
            <a:r>
              <a:rPr lang="en-US" i="1" dirty="0" smtClean="0"/>
              <a:t>Animalism </a:t>
            </a:r>
            <a:r>
              <a:rPr lang="en-US" dirty="0" smtClean="0"/>
              <a:t>with his greed</a:t>
            </a:r>
          </a:p>
          <a:p>
            <a:r>
              <a:rPr lang="en-US" dirty="0" smtClean="0"/>
              <a:t>Schemes behind the scenes to get power</a:t>
            </a:r>
          </a:p>
          <a:p>
            <a:r>
              <a:rPr lang="en-US" dirty="0" smtClean="0"/>
              <a:t>Abuses trust of the animals with 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  <p:pic>
        <p:nvPicPr>
          <p:cNvPr id="1026" name="Picture 2" descr="C:\Documents and Settings\Lucy\Local Settings\Temporary Internet Files\Content.IE5\BOF2COA3\MCj041557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57600"/>
            <a:ext cx="4600669" cy="2912198"/>
          </a:xfrm>
          <a:prstGeom prst="rect">
            <a:avLst/>
          </a:prstGeom>
          <a:noFill/>
        </p:spPr>
      </p:pic>
      <p:pic>
        <p:nvPicPr>
          <p:cNvPr id="4" name="Picture 5" descr="C:\Documents and Settings\lrice\Local Settings\Temporary Internet Files\Content.IE5\Y6PJGPOD\MCAN0432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4648200" cy="187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Squealer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manipulative, persuasive pig</a:t>
            </a:r>
          </a:p>
          <a:p>
            <a:r>
              <a:rPr lang="en-US" dirty="0" smtClean="0"/>
              <a:t>Makes lies sound logical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Pravda – a Russian newspaper that helped spread communist propaganda</a:t>
            </a:r>
            <a:endParaRPr lang="en-US" dirty="0"/>
          </a:p>
        </p:txBody>
      </p:sp>
      <p:pic>
        <p:nvPicPr>
          <p:cNvPr id="6" name="Content Placeholder 3" descr="C:\Documents and Settings\lrice\Local Settings\Temporary Internet Files\Content.IE5\JEOD7MWG\MCj03700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810000" cy="1811121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strong, faithful, hardworking horse</a:t>
            </a:r>
          </a:p>
          <a:p>
            <a:r>
              <a:rPr lang="en-US" dirty="0" smtClean="0"/>
              <a:t>Worked to exhaustion, then murdered for money</a:t>
            </a:r>
          </a:p>
          <a:p>
            <a:r>
              <a:rPr lang="en-US" dirty="0" smtClean="0"/>
              <a:t>A metaphor for the Boxer Rebellion in China which signaled the beginning of communism in China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Proletariat (lower class workers): loyal, hopeful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Boxer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235743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Motherly type horse who tried to comfort others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Proletariat (lower class workers): Russian women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2743200" cy="315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718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Old donkey who didn’t believe change would happen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Older, cynical generation of 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</a:t>
            </a:r>
            <a:endParaRPr lang="en-US" dirty="0"/>
          </a:p>
        </p:txBody>
      </p:sp>
      <p:pic>
        <p:nvPicPr>
          <p:cNvPr id="10245" name="Picture 5" descr="C:\Documents and Settings\lrice\Local Settings\Temporary Internet Files\Content.IE5\Y6PJGPOD\MCAN0132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2982965" cy="301178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DD92D0572094D91173A89AC0ADC81" ma:contentTypeVersion="1" ma:contentTypeDescription="Create a new document." ma:contentTypeScope="" ma:versionID="4eb069d0711b29c9897f816f18639df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7F52EA-8E2D-4594-8FCC-12000D382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DF6B5E2-C5D7-4934-AC5D-FDEBA5640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9F669-E00C-415A-B73C-B902928FCF40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1668</TotalTime>
  <Words>380</Words>
  <Application>Microsoft Macintosh PowerPoint</Application>
  <PresentationFormat>On-screen Show (4:3)</PresentationFormat>
  <Paragraphs>177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Animal Farm Characters</vt:lpstr>
      <vt:lpstr>Mr. Jones</vt:lpstr>
      <vt:lpstr>Old Major</vt:lpstr>
      <vt:lpstr>Snowball </vt:lpstr>
      <vt:lpstr>Napoleon</vt:lpstr>
      <vt:lpstr>Squealer</vt:lpstr>
      <vt:lpstr>Boxer</vt:lpstr>
      <vt:lpstr>Clover</vt:lpstr>
      <vt:lpstr>Benjamin</vt:lpstr>
      <vt:lpstr>Moses</vt:lpstr>
      <vt:lpstr>  Mollie</vt:lpstr>
      <vt:lpstr>  Muriel</vt:lpstr>
      <vt:lpstr>Farm Animals</vt:lpstr>
      <vt:lpstr>Dogs</vt:lpstr>
      <vt:lpstr>Pigs</vt:lpstr>
      <vt:lpstr>Mr. Frederick</vt:lpstr>
      <vt:lpstr>Mr. Pilkington</vt:lpstr>
      <vt:lpstr>Mr. Whymper</vt:lpstr>
      <vt:lpstr>PowerPoint Presentation</vt:lpstr>
      <vt:lpstr>PowerPoint Presentation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Characters of Animal Farm</dc:title>
  <dc:creator>lrice</dc:creator>
  <cp:lastModifiedBy>AAPS Information Technology Department</cp:lastModifiedBy>
  <cp:revision>52</cp:revision>
  <dcterms:created xsi:type="dcterms:W3CDTF">2010-03-31T20:04:22Z</dcterms:created>
  <dcterms:modified xsi:type="dcterms:W3CDTF">2017-05-01T12:59:50Z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0x01010001ADD92D0572094D91173A89AC0ADC81</vt:lpwstr>
  </property>
</Properties>
</file>